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1" r:id="rId2"/>
    <p:sldId id="260" r:id="rId3"/>
    <p:sldId id="256" r:id="rId4"/>
    <p:sldId id="257" r:id="rId5"/>
    <p:sldId id="258" r:id="rId6"/>
    <p:sldId id="259" r:id="rId7"/>
    <p:sldId id="276" r:id="rId8"/>
    <p:sldId id="273" r:id="rId9"/>
    <p:sldId id="262" r:id="rId10"/>
    <p:sldId id="263" r:id="rId11"/>
    <p:sldId id="277" r:id="rId12"/>
    <p:sldId id="264" r:id="rId13"/>
    <p:sldId id="265" r:id="rId14"/>
    <p:sldId id="274" r:id="rId15"/>
    <p:sldId id="275" r:id="rId16"/>
    <p:sldId id="267" r:id="rId17"/>
    <p:sldId id="266" r:id="rId18"/>
    <p:sldId id="268" r:id="rId19"/>
    <p:sldId id="269" r:id="rId20"/>
    <p:sldId id="270" r:id="rId21"/>
    <p:sldId id="271" r:id="rId22"/>
    <p:sldId id="272"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0515D6-BACF-4E55-9B4C-62862F2D5C48}" type="datetimeFigureOut">
              <a:rPr lang="de-DE" smtClean="0"/>
              <a:t>17.08.2021</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C5A473-3EA7-47DF-9E1D-CEC82D9143F9}" type="slidenum">
              <a:rPr lang="de-DE" smtClean="0"/>
              <a:t>‹Nr.›</a:t>
            </a:fld>
            <a:endParaRPr lang="de-DE"/>
          </a:p>
        </p:txBody>
      </p:sp>
    </p:spTree>
    <p:extLst>
      <p:ext uri="{BB962C8B-B14F-4D97-AF65-F5344CB8AC3E}">
        <p14:creationId xmlns:p14="http://schemas.microsoft.com/office/powerpoint/2010/main" val="1919941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55C5A473-3EA7-47DF-9E1D-CEC82D9143F9}" type="slidenum">
              <a:rPr lang="de-DE" smtClean="0"/>
              <a:t>22</a:t>
            </a:fld>
            <a:endParaRPr lang="de-DE"/>
          </a:p>
        </p:txBody>
      </p:sp>
    </p:spTree>
    <p:extLst>
      <p:ext uri="{BB962C8B-B14F-4D97-AF65-F5344CB8AC3E}">
        <p14:creationId xmlns:p14="http://schemas.microsoft.com/office/powerpoint/2010/main" val="24779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7A613378-1930-460C-B4F8-D4F3B553B4E4}" type="datetimeFigureOut">
              <a:rPr lang="de-DE" smtClean="0"/>
              <a:t>17.08.2021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601702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A613378-1930-460C-B4F8-D4F3B553B4E4}" type="datetimeFigureOut">
              <a:rPr lang="de-DE" smtClean="0"/>
              <a:t>17.08.2021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701618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A613378-1930-460C-B4F8-D4F3B553B4E4}" type="datetimeFigureOut">
              <a:rPr lang="de-DE" smtClean="0"/>
              <a:t>17.08.2021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1145731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A613378-1930-460C-B4F8-D4F3B553B4E4}" type="datetimeFigureOut">
              <a:rPr lang="de-DE" smtClean="0"/>
              <a:t>17.08.2021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152479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7A613378-1930-460C-B4F8-D4F3B553B4E4}" type="datetimeFigureOut">
              <a:rPr lang="de-DE" smtClean="0"/>
              <a:t>17.08.2021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48624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7A613378-1930-460C-B4F8-D4F3B553B4E4}" type="datetimeFigureOut">
              <a:rPr lang="de-DE" smtClean="0"/>
              <a:t>17.08.2021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50896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7A613378-1930-460C-B4F8-D4F3B553B4E4}" type="datetimeFigureOut">
              <a:rPr lang="de-DE" smtClean="0"/>
              <a:t>17.08.2021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391084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A613378-1930-460C-B4F8-D4F3B553B4E4}" type="datetimeFigureOut">
              <a:rPr lang="de-DE" smtClean="0"/>
              <a:t>17.08.2021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1001118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A613378-1930-460C-B4F8-D4F3B553B4E4}" type="datetimeFigureOut">
              <a:rPr lang="de-DE" smtClean="0"/>
              <a:t>17.08.2021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199441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A613378-1930-460C-B4F8-D4F3B553B4E4}" type="datetimeFigureOut">
              <a:rPr lang="de-DE" smtClean="0"/>
              <a:t>17.08.2021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278553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7A613378-1930-460C-B4F8-D4F3B553B4E4}" type="datetimeFigureOut">
              <a:rPr lang="de-DE" smtClean="0"/>
              <a:t>17.08.2021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BD67088-A3D9-446F-BE25-751295F3AE10}" type="slidenum">
              <a:rPr lang="de-DE" smtClean="0"/>
              <a:t>‹Nr.›</a:t>
            </a:fld>
            <a:endParaRPr lang="de-DE"/>
          </a:p>
        </p:txBody>
      </p:sp>
    </p:spTree>
    <p:extLst>
      <p:ext uri="{BB962C8B-B14F-4D97-AF65-F5344CB8AC3E}">
        <p14:creationId xmlns:p14="http://schemas.microsoft.com/office/powerpoint/2010/main" val="294720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13378-1930-460C-B4F8-D4F3B553B4E4}" type="datetimeFigureOut">
              <a:rPr lang="de-DE" smtClean="0"/>
              <a:t>17.08.2021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67088-A3D9-446F-BE25-751295F3AE10}" type="slidenum">
              <a:rPr lang="de-DE" smtClean="0"/>
              <a:t>‹Nr.›</a:t>
            </a:fld>
            <a:endParaRPr lang="de-DE"/>
          </a:p>
        </p:txBody>
      </p:sp>
    </p:spTree>
    <p:extLst>
      <p:ext uri="{BB962C8B-B14F-4D97-AF65-F5344CB8AC3E}">
        <p14:creationId xmlns:p14="http://schemas.microsoft.com/office/powerpoint/2010/main" val="674542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mppu.org/" TargetMode="External"/><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br>
              <a:rPr lang="de-DE" b="1" dirty="0"/>
            </a:br>
            <a:br>
              <a:rPr lang="de-DE" b="1" dirty="0"/>
            </a:br>
            <a:br>
              <a:rPr lang="de-DE" b="1" dirty="0"/>
            </a:br>
            <a:br>
              <a:rPr lang="de-DE" b="1" dirty="0"/>
            </a:br>
            <a:br>
              <a:rPr lang="de-DE" b="1" dirty="0"/>
            </a:br>
            <a:br>
              <a:rPr lang="de-DE" b="1" dirty="0"/>
            </a:br>
            <a:r>
              <a:rPr lang="de-DE" dirty="0" err="1"/>
              <a:t>Zwochauer</a:t>
            </a:r>
            <a:r>
              <a:rPr lang="de-DE" dirty="0"/>
              <a:t> Gespräche</a:t>
            </a:r>
            <a:br>
              <a:rPr lang="de-DE" dirty="0"/>
            </a:br>
            <a:br>
              <a:rPr lang="de-DE" dirty="0"/>
            </a:br>
            <a:r>
              <a:rPr lang="de-DE" dirty="0"/>
              <a:t>„Grundwerte  - </a:t>
            </a:r>
            <a:br>
              <a:rPr lang="de-DE" dirty="0"/>
            </a:br>
            <a:r>
              <a:rPr lang="de-DE" dirty="0"/>
              <a:t>den Werten auf den Grund gehen“</a:t>
            </a:r>
          </a:p>
        </p:txBody>
      </p:sp>
    </p:spTree>
    <p:extLst>
      <p:ext uri="{BB962C8B-B14F-4D97-AF65-F5344CB8AC3E}">
        <p14:creationId xmlns:p14="http://schemas.microsoft.com/office/powerpoint/2010/main" val="2179805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0" y="44624"/>
            <a:ext cx="9144000" cy="6813376"/>
          </a:xfrm>
        </p:spPr>
        <p:txBody>
          <a:bodyPr>
            <a:normAutofit/>
          </a:bodyPr>
          <a:lstStyle/>
          <a:p>
            <a:pPr marL="0" indent="0">
              <a:buNone/>
            </a:pPr>
            <a:r>
              <a:rPr lang="de-DE" sz="3500" dirty="0"/>
              <a:t> </a:t>
            </a:r>
          </a:p>
          <a:p>
            <a:r>
              <a:rPr lang="de-DE" sz="4000" dirty="0"/>
              <a:t>Für mich gilt Voltaire „Was ist Toleranz? Es ist die schönste Gabe der Menschlichkeit. Wir sind alle voller Schwächen und Irrtümer; vergeben wir uns also gegenseitig unsere Torheiten. Das ist das erste Gebot der Natur.“ </a:t>
            </a:r>
          </a:p>
          <a:p>
            <a:r>
              <a:rPr lang="de-DE" sz="4000" dirty="0"/>
              <a:t>„Lasst uns in neugierigem Interesse der Unterschiedlichkeit zugeneigt bleiben“</a:t>
            </a:r>
          </a:p>
          <a:p>
            <a:endParaRPr lang="de-DE" sz="4000" dirty="0"/>
          </a:p>
        </p:txBody>
      </p:sp>
    </p:spTree>
    <p:extLst>
      <p:ext uri="{BB962C8B-B14F-4D97-AF65-F5344CB8AC3E}">
        <p14:creationId xmlns:p14="http://schemas.microsoft.com/office/powerpoint/2010/main" val="3509864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5720"/>
            <a:ext cx="7772400" cy="45719"/>
          </a:xfrm>
        </p:spPr>
        <p:txBody>
          <a:bodyPr>
            <a:normAutofit fontScale="90000"/>
          </a:bodyPr>
          <a:lstStyle/>
          <a:p>
            <a:endParaRPr lang="de-DE" dirty="0"/>
          </a:p>
        </p:txBody>
      </p:sp>
      <p:sp>
        <p:nvSpPr>
          <p:cNvPr id="3" name="Untertitel 2"/>
          <p:cNvSpPr>
            <a:spLocks noGrp="1"/>
          </p:cNvSpPr>
          <p:nvPr>
            <p:ph type="subTitle" idx="1"/>
          </p:nvPr>
        </p:nvSpPr>
        <p:spPr>
          <a:xfrm>
            <a:off x="0" y="0"/>
            <a:ext cx="9144000" cy="6957392"/>
          </a:xfrm>
        </p:spPr>
        <p:txBody>
          <a:bodyPr>
            <a:normAutofit/>
          </a:bodyPr>
          <a:lstStyle/>
          <a:p>
            <a:endParaRPr lang="de-DE" dirty="0"/>
          </a:p>
          <a:p>
            <a:pPr marL="571500" indent="-571500" algn="l" fontAlgn="base">
              <a:buFont typeface="Arial" panose="020B0604020202020204" pitchFamily="34" charset="0"/>
              <a:buChar char="•"/>
            </a:pPr>
            <a:r>
              <a:rPr lang="de-DE" sz="4000" dirty="0">
                <a:solidFill>
                  <a:schemeClr val="tx1"/>
                </a:solidFill>
              </a:rPr>
              <a:t>Für mich ist es wie der Leitspruch der Europäischen Union: „In Vielfalt geeint.“</a:t>
            </a:r>
          </a:p>
          <a:p>
            <a:pPr marL="571500" indent="-571500" algn="l">
              <a:buFont typeface="Arial" panose="020B0604020202020204" pitchFamily="34" charset="0"/>
              <a:buChar char="•"/>
            </a:pPr>
            <a:r>
              <a:rPr lang="de-DE" sz="4000" dirty="0">
                <a:solidFill>
                  <a:schemeClr val="tx1"/>
                </a:solidFill>
              </a:rPr>
              <a:t>Grundkonsens: kein Streit, sondern Argumente</a:t>
            </a:r>
          </a:p>
          <a:p>
            <a:pPr marL="571500" indent="-571500" algn="l">
              <a:buFont typeface="Arial" panose="020B0604020202020204" pitchFamily="34" charset="0"/>
              <a:buChar char="•"/>
            </a:pPr>
            <a:r>
              <a:rPr lang="de-DE" sz="4000" dirty="0">
                <a:solidFill>
                  <a:schemeClr val="tx1"/>
                </a:solidFill>
              </a:rPr>
              <a:t>Wir haben an unserem Platz unseren Teil zu tun, der ist Einheit, setzen auf Geschwisterlichkeit, den gelebten Augenblick und den täglichen Neubeginn mit jedem.</a:t>
            </a:r>
          </a:p>
          <a:p>
            <a:endParaRPr lang="de-DE" dirty="0"/>
          </a:p>
        </p:txBody>
      </p:sp>
    </p:spTree>
    <p:extLst>
      <p:ext uri="{BB962C8B-B14F-4D97-AF65-F5344CB8AC3E}">
        <p14:creationId xmlns:p14="http://schemas.microsoft.com/office/powerpoint/2010/main" val="867778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a:xfrm>
            <a:off x="0" y="0"/>
            <a:ext cx="9144000" cy="6957392"/>
          </a:xfrm>
        </p:spPr>
        <p:txBody>
          <a:bodyPr>
            <a:normAutofit/>
          </a:bodyPr>
          <a:lstStyle/>
          <a:p>
            <a:pPr marL="0" indent="0">
              <a:buNone/>
            </a:pPr>
            <a:endParaRPr lang="de-DE" sz="4000" dirty="0"/>
          </a:p>
          <a:p>
            <a:pPr marL="0" indent="0">
              <a:buNone/>
            </a:pPr>
            <a:r>
              <a:rPr lang="de-DE" sz="4000" dirty="0"/>
              <a:t>Erfahrungen:</a:t>
            </a:r>
          </a:p>
          <a:p>
            <a:r>
              <a:rPr lang="de-DE" sz="4000" dirty="0"/>
              <a:t>Zuerst selber dieses Verhalten lernen</a:t>
            </a:r>
          </a:p>
          <a:p>
            <a:r>
              <a:rPr lang="de-DE" sz="4000" dirty="0"/>
              <a:t>Öffentliche Versöhnung von zwei Politikern</a:t>
            </a:r>
          </a:p>
          <a:p>
            <a:r>
              <a:rPr lang="de-DE" sz="4000" dirty="0"/>
              <a:t>Bürgermeister nach Ukraine und Mazedonien</a:t>
            </a:r>
          </a:p>
          <a:p>
            <a:r>
              <a:rPr lang="de-DE" sz="4000" dirty="0"/>
              <a:t>Polenfahrt</a:t>
            </a:r>
          </a:p>
        </p:txBody>
      </p:sp>
    </p:spTree>
    <p:extLst>
      <p:ext uri="{BB962C8B-B14F-4D97-AF65-F5344CB8AC3E}">
        <p14:creationId xmlns:p14="http://schemas.microsoft.com/office/powerpoint/2010/main" val="616651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5720"/>
            <a:ext cx="7772400" cy="45719"/>
          </a:xfrm>
        </p:spPr>
        <p:txBody>
          <a:bodyPr>
            <a:normAutofit fontScale="90000"/>
          </a:bodyPr>
          <a:lstStyle/>
          <a:p>
            <a:endParaRPr lang="de-DE" dirty="0"/>
          </a:p>
        </p:txBody>
      </p:sp>
      <p:sp>
        <p:nvSpPr>
          <p:cNvPr id="3" name="Untertitel 2"/>
          <p:cNvSpPr>
            <a:spLocks noGrp="1"/>
          </p:cNvSpPr>
          <p:nvPr>
            <p:ph type="subTitle" idx="1"/>
          </p:nvPr>
        </p:nvSpPr>
        <p:spPr>
          <a:xfrm>
            <a:off x="0" y="116632"/>
            <a:ext cx="9144000" cy="6741368"/>
          </a:xfrm>
        </p:spPr>
        <p:txBody>
          <a:bodyPr>
            <a:normAutofit fontScale="92500" lnSpcReduction="20000"/>
          </a:bodyPr>
          <a:lstStyle/>
          <a:p>
            <a:pPr algn="l"/>
            <a:r>
              <a:rPr lang="de-DE" sz="4300" dirty="0">
                <a:solidFill>
                  <a:schemeClr val="tx1"/>
                </a:solidFill>
              </a:rPr>
              <a:t>Auswirkungen:</a:t>
            </a:r>
          </a:p>
          <a:p>
            <a:pPr marL="571500" lvl="0" indent="-571500" algn="l" fontAlgn="base">
              <a:buFontTx/>
              <a:buChar char="-"/>
            </a:pPr>
            <a:r>
              <a:rPr lang="de-DE" sz="4300" dirty="0">
                <a:solidFill>
                  <a:schemeClr val="tx1"/>
                </a:solidFill>
              </a:rPr>
              <a:t>Der dialogische Umgang miteinander hat sicher Auswirkungen auf das weitere Denken und Handeln.</a:t>
            </a:r>
          </a:p>
          <a:p>
            <a:pPr marL="571500" indent="-571500" algn="l" fontAlgn="base">
              <a:buFontTx/>
              <a:buChar char="-"/>
            </a:pPr>
            <a:r>
              <a:rPr lang="de-DE" sz="4300" dirty="0">
                <a:solidFill>
                  <a:schemeClr val="tx1"/>
                </a:solidFill>
              </a:rPr>
              <a:t>Das Forum trägt zur einer bewussten Auseinandersetzung mit dem ethischen Umgang in der Politik und in der Gesellschaft bei. Die ethische Reflexion anhand der jeweiligen Themen finde ich jedes Mal sehr wirksam. Das Treffen ist wie eine kleine Oase, die uns im stressigen Alltag zwischen den dichten Terminen stärkt.</a:t>
            </a:r>
          </a:p>
          <a:p>
            <a:pPr marL="571500" lvl="0" indent="-571500" algn="l" fontAlgn="base">
              <a:buFontTx/>
              <a:buChar char="-"/>
            </a:pPr>
            <a:endParaRPr lang="de-DE" sz="3900" dirty="0">
              <a:solidFill>
                <a:schemeClr val="tx1"/>
              </a:solidFill>
            </a:endParaRPr>
          </a:p>
          <a:p>
            <a:pPr lvl="0" algn="l" fontAlgn="base"/>
            <a:endParaRPr lang="de-DE" sz="3900" dirty="0">
              <a:solidFill>
                <a:schemeClr val="tx1"/>
              </a:solidFill>
            </a:endParaRPr>
          </a:p>
        </p:txBody>
      </p:sp>
    </p:spTree>
    <p:extLst>
      <p:ext uri="{BB962C8B-B14F-4D97-AF65-F5344CB8AC3E}">
        <p14:creationId xmlns:p14="http://schemas.microsoft.com/office/powerpoint/2010/main" val="3653082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flipV="1">
            <a:off x="685800" y="0"/>
            <a:ext cx="7772400" cy="260648"/>
          </a:xfrm>
        </p:spPr>
        <p:txBody>
          <a:bodyPr>
            <a:normAutofit fontScale="90000"/>
          </a:bodyPr>
          <a:lstStyle/>
          <a:p>
            <a:endParaRPr lang="de-DE" dirty="0"/>
          </a:p>
        </p:txBody>
      </p:sp>
      <p:sp>
        <p:nvSpPr>
          <p:cNvPr id="3" name="Untertitel 2"/>
          <p:cNvSpPr>
            <a:spLocks noGrp="1"/>
          </p:cNvSpPr>
          <p:nvPr>
            <p:ph type="subTitle" idx="1"/>
          </p:nvPr>
        </p:nvSpPr>
        <p:spPr>
          <a:xfrm>
            <a:off x="0" y="188640"/>
            <a:ext cx="9144000" cy="6669360"/>
          </a:xfrm>
        </p:spPr>
        <p:txBody>
          <a:bodyPr>
            <a:normAutofit/>
          </a:bodyPr>
          <a:lstStyle/>
          <a:p>
            <a:pPr marL="571500" indent="-571500" algn="l" fontAlgn="base">
              <a:buFontTx/>
              <a:buChar char="-"/>
            </a:pPr>
            <a:r>
              <a:rPr lang="de-DE" sz="4000" dirty="0">
                <a:solidFill>
                  <a:schemeClr val="tx1"/>
                </a:solidFill>
              </a:rPr>
              <a:t>Das Forum hat mir geholfen, weiter an die Möglichkeit zu glauben, dass Politik ein Ziel hat: die Geschwisterlichkeit. Ich brauche mein Christsein nicht an der Garderobe abgeben.</a:t>
            </a:r>
          </a:p>
          <a:p>
            <a:pPr marL="571500" lvl="0" indent="-571500" algn="l" fontAlgn="base">
              <a:buFontTx/>
              <a:buChar char="-"/>
            </a:pPr>
            <a:r>
              <a:rPr lang="de-DE" sz="4000" dirty="0">
                <a:solidFill>
                  <a:schemeClr val="tx1"/>
                </a:solidFill>
              </a:rPr>
              <a:t>Das Forum regte auch die Gründung des Vereins "Tischlein deck dich„ an.</a:t>
            </a:r>
          </a:p>
          <a:p>
            <a:pPr lvl="0" algn="l" fontAlgn="base"/>
            <a:r>
              <a:rPr lang="de-DE" sz="4000" dirty="0">
                <a:solidFill>
                  <a:schemeClr val="tx1"/>
                </a:solidFill>
              </a:rPr>
              <a:t>-    Das Forum hat mir die Augen geöffnet, </a:t>
            </a:r>
            <a:br>
              <a:rPr lang="de-DE" sz="4000" dirty="0">
                <a:solidFill>
                  <a:schemeClr val="tx1"/>
                </a:solidFill>
              </a:rPr>
            </a:br>
            <a:r>
              <a:rPr lang="de-DE" sz="4000" dirty="0">
                <a:solidFill>
                  <a:schemeClr val="tx1"/>
                </a:solidFill>
              </a:rPr>
              <a:t>      alle Parteien zunächst neutral in den</a:t>
            </a:r>
            <a:br>
              <a:rPr lang="de-DE" sz="4000" dirty="0">
                <a:solidFill>
                  <a:schemeClr val="tx1"/>
                </a:solidFill>
              </a:rPr>
            </a:br>
            <a:r>
              <a:rPr lang="de-DE" sz="4000" dirty="0">
                <a:solidFill>
                  <a:schemeClr val="tx1"/>
                </a:solidFill>
              </a:rPr>
              <a:t>      Blick zu nehmen.</a:t>
            </a:r>
          </a:p>
          <a:p>
            <a:pPr algn="l"/>
            <a:endParaRPr lang="de-DE" sz="3600" dirty="0"/>
          </a:p>
          <a:p>
            <a:endParaRPr lang="de-DE" dirty="0"/>
          </a:p>
        </p:txBody>
      </p:sp>
    </p:spTree>
    <p:extLst>
      <p:ext uri="{BB962C8B-B14F-4D97-AF65-F5344CB8AC3E}">
        <p14:creationId xmlns:p14="http://schemas.microsoft.com/office/powerpoint/2010/main" val="3539153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5720"/>
            <a:ext cx="7772400" cy="45719"/>
          </a:xfrm>
        </p:spPr>
        <p:txBody>
          <a:bodyPr>
            <a:normAutofit fontScale="90000"/>
          </a:bodyPr>
          <a:lstStyle/>
          <a:p>
            <a:endParaRPr lang="de-DE" dirty="0"/>
          </a:p>
        </p:txBody>
      </p:sp>
      <p:sp>
        <p:nvSpPr>
          <p:cNvPr id="3" name="Untertitel 2"/>
          <p:cNvSpPr>
            <a:spLocks noGrp="1"/>
          </p:cNvSpPr>
          <p:nvPr>
            <p:ph type="subTitle" idx="1"/>
          </p:nvPr>
        </p:nvSpPr>
        <p:spPr>
          <a:xfrm>
            <a:off x="0" y="0"/>
            <a:ext cx="9144000" cy="6858000"/>
          </a:xfrm>
        </p:spPr>
        <p:txBody>
          <a:bodyPr>
            <a:normAutofit lnSpcReduction="10000"/>
          </a:bodyPr>
          <a:lstStyle/>
          <a:p>
            <a:pPr lvl="0" algn="l"/>
            <a:r>
              <a:rPr lang="de-DE" sz="4000" dirty="0">
                <a:solidFill>
                  <a:schemeClr val="tx1"/>
                </a:solidFill>
              </a:rPr>
              <a:t>- Heute kommt dazu, dass ich immer wieder über eine chinesische Weisheit nachdenke: „Wenn der Wind der Veränderung weht, baue keine Mauern sondern Windmühlen.“</a:t>
            </a:r>
          </a:p>
          <a:p>
            <a:pPr lvl="0" algn="l" fontAlgn="base"/>
            <a:r>
              <a:rPr lang="de-DE" sz="4000" dirty="0">
                <a:solidFill>
                  <a:schemeClr val="tx1"/>
                </a:solidFill>
              </a:rPr>
              <a:t>- Politik ist ein anstrengendes Feld, in dem häufig Polarisierungen erfolgen, die nicht sachdienlich sind. Durch ein dialogisches Miteinander öffnet sich der jeweils eigene Blick stärker für andere Menschen und ihre Sichtweisen.</a:t>
            </a:r>
          </a:p>
          <a:p>
            <a:endParaRPr lang="de-DE" dirty="0"/>
          </a:p>
        </p:txBody>
      </p:sp>
    </p:spTree>
    <p:extLst>
      <p:ext uri="{BB962C8B-B14F-4D97-AF65-F5344CB8AC3E}">
        <p14:creationId xmlns:p14="http://schemas.microsoft.com/office/powerpoint/2010/main" val="2376103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International</a:t>
            </a:r>
          </a:p>
        </p:txBody>
      </p:sp>
      <p:sp>
        <p:nvSpPr>
          <p:cNvPr id="3" name="Inhaltsplatzhalter 2"/>
          <p:cNvSpPr>
            <a:spLocks noGrp="1"/>
          </p:cNvSpPr>
          <p:nvPr>
            <p:ph idx="1"/>
          </p:nvPr>
        </p:nvSpPr>
        <p:spPr>
          <a:xfrm>
            <a:off x="457200" y="1600200"/>
            <a:ext cx="8229600" cy="5069160"/>
          </a:xfrm>
        </p:spPr>
        <p:txBody>
          <a:bodyPr>
            <a:normAutofit/>
          </a:bodyPr>
          <a:lstStyle/>
          <a:p>
            <a:r>
              <a:rPr lang="de-DE" dirty="0"/>
              <a:t>In vielen Ländern vertreten: Europa: Portugal, Spanien, Italien, Schweiz, Frankreich, England mit Schottland. </a:t>
            </a:r>
          </a:p>
          <a:p>
            <a:r>
              <a:rPr lang="de-DE" dirty="0"/>
              <a:t>Korea, Brasilien, Argentinien, Venezuela, Kolumbien, Kongo.</a:t>
            </a:r>
            <a:br>
              <a:rPr lang="de-DE" dirty="0"/>
            </a:br>
            <a:br>
              <a:rPr lang="de-DE" dirty="0"/>
            </a:br>
            <a:r>
              <a:rPr lang="de-DE" dirty="0"/>
              <a:t>Alle verknüpft durch </a:t>
            </a:r>
            <a:r>
              <a:rPr lang="de-DE" dirty="0" err="1"/>
              <a:t>Whats</a:t>
            </a:r>
            <a:r>
              <a:rPr lang="de-DE" dirty="0"/>
              <a:t> App, voneinander wissen, miteinander tragen, aneinander denken.</a:t>
            </a:r>
          </a:p>
        </p:txBody>
      </p:sp>
    </p:spTree>
    <p:extLst>
      <p:ext uri="{BB962C8B-B14F-4D97-AF65-F5344CB8AC3E}">
        <p14:creationId xmlns:p14="http://schemas.microsoft.com/office/powerpoint/2010/main" val="3696797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lstStyle/>
          <a:p>
            <a:r>
              <a:rPr lang="de-DE" dirty="0"/>
              <a:t>Internationale Erfahrungen</a:t>
            </a:r>
          </a:p>
        </p:txBody>
      </p:sp>
      <p:sp>
        <p:nvSpPr>
          <p:cNvPr id="3" name="Inhaltsplatzhalter 2"/>
          <p:cNvSpPr>
            <a:spLocks noGrp="1"/>
          </p:cNvSpPr>
          <p:nvPr>
            <p:ph idx="1"/>
          </p:nvPr>
        </p:nvSpPr>
        <p:spPr>
          <a:xfrm>
            <a:off x="457200" y="1268760"/>
            <a:ext cx="8229600" cy="5472608"/>
          </a:xfrm>
        </p:spPr>
        <p:txBody>
          <a:bodyPr/>
          <a:lstStyle/>
          <a:p>
            <a:r>
              <a:rPr lang="de-DE" dirty="0"/>
              <a:t>Korea</a:t>
            </a:r>
          </a:p>
          <a:p>
            <a:endParaRPr lang="de-DE" dirty="0"/>
          </a:p>
        </p:txBody>
      </p:sp>
      <p:pic>
        <p:nvPicPr>
          <p:cNvPr id="5" name="Grafik 4" descr="http://www.mppu.org/images/home/N44_pag07__Corea_rid_web.jpg"/>
          <p:cNvPicPr/>
          <p:nvPr/>
        </p:nvPicPr>
        <p:blipFill>
          <a:blip r:embed="rId2">
            <a:extLst>
              <a:ext uri="{28A0092B-C50C-407E-A947-70E740481C1C}">
                <a14:useLocalDpi xmlns:a14="http://schemas.microsoft.com/office/drawing/2010/main" val="0"/>
              </a:ext>
            </a:extLst>
          </a:blip>
          <a:srcRect/>
          <a:stretch>
            <a:fillRect/>
          </a:stretch>
        </p:blipFill>
        <p:spPr bwMode="auto">
          <a:xfrm>
            <a:off x="1511660" y="1916832"/>
            <a:ext cx="6120680" cy="4536504"/>
          </a:xfrm>
          <a:prstGeom prst="rect">
            <a:avLst/>
          </a:prstGeom>
          <a:noFill/>
          <a:ln>
            <a:noFill/>
          </a:ln>
        </p:spPr>
      </p:pic>
    </p:spTree>
    <p:extLst>
      <p:ext uri="{BB962C8B-B14F-4D97-AF65-F5344CB8AC3E}">
        <p14:creationId xmlns:p14="http://schemas.microsoft.com/office/powerpoint/2010/main" val="4290568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080120"/>
          </a:xfrm>
        </p:spPr>
        <p:txBody>
          <a:bodyPr>
            <a:normAutofit fontScale="90000"/>
          </a:bodyPr>
          <a:lstStyle/>
          <a:p>
            <a:br>
              <a:rPr lang="en-US" dirty="0"/>
            </a:br>
            <a:r>
              <a:rPr lang="en-US" sz="4000" dirty="0"/>
              <a:t>The 5th MPPU school in </a:t>
            </a:r>
            <a:r>
              <a:rPr lang="en-US" sz="4000" dirty="0" err="1"/>
              <a:t>Corea</a:t>
            </a:r>
            <a:r>
              <a:rPr lang="en-US" sz="4000" dirty="0"/>
              <a:t> has ended</a:t>
            </a:r>
            <a:br>
              <a:rPr lang="de-DE" dirty="0"/>
            </a:br>
            <a:endParaRPr lang="de-DE" dirty="0"/>
          </a:p>
        </p:txBody>
      </p:sp>
      <p:pic>
        <p:nvPicPr>
          <p:cNvPr id="4" name="Inhaltsplatzhalter 3" descr="COREA Linaugrazione  quinta Scuola Politica per unità"/>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916832"/>
            <a:ext cx="7562850" cy="4648200"/>
          </a:xfrm>
          <a:prstGeom prst="rect">
            <a:avLst/>
          </a:prstGeom>
          <a:noFill/>
          <a:ln>
            <a:noFill/>
          </a:ln>
        </p:spPr>
      </p:pic>
    </p:spTree>
    <p:extLst>
      <p:ext uri="{BB962C8B-B14F-4D97-AF65-F5344CB8AC3E}">
        <p14:creationId xmlns:p14="http://schemas.microsoft.com/office/powerpoint/2010/main" val="27393259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nhaltsplatzhalter 3" descr="http://www.mppu.org/images/home/P1040618.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040" y="1239143"/>
            <a:ext cx="4788000" cy="3456384"/>
          </a:xfrm>
          <a:prstGeom prst="rect">
            <a:avLst/>
          </a:prstGeom>
          <a:noFill/>
          <a:ln>
            <a:noFill/>
          </a:ln>
        </p:spPr>
      </p:pic>
      <p:sp>
        <p:nvSpPr>
          <p:cNvPr id="2" name="Titel 1"/>
          <p:cNvSpPr>
            <a:spLocks noGrp="1"/>
          </p:cNvSpPr>
          <p:nvPr>
            <p:ph type="title"/>
          </p:nvPr>
        </p:nvSpPr>
        <p:spPr/>
        <p:txBody>
          <a:bodyPr/>
          <a:lstStyle/>
          <a:p>
            <a:r>
              <a:rPr lang="de-DE" dirty="0"/>
              <a:t>Afrika - Kongo</a:t>
            </a:r>
          </a:p>
        </p:txBody>
      </p:sp>
      <p:sp>
        <p:nvSpPr>
          <p:cNvPr id="6" name="Rechteck 5"/>
          <p:cNvSpPr/>
          <p:nvPr/>
        </p:nvSpPr>
        <p:spPr>
          <a:xfrm>
            <a:off x="4355976" y="2967335"/>
            <a:ext cx="4788024" cy="3785652"/>
          </a:xfrm>
          <a:prstGeom prst="rect">
            <a:avLst/>
          </a:prstGeom>
        </p:spPr>
        <p:txBody>
          <a:bodyPr wrap="square">
            <a:spAutoFit/>
          </a:bodyPr>
          <a:lstStyle/>
          <a:p>
            <a:r>
              <a:rPr lang="en-GB" sz="4000" dirty="0">
                <a:solidFill>
                  <a:schemeClr val="accent2">
                    <a:lumMod val="75000"/>
                  </a:schemeClr>
                </a:solidFill>
              </a:rPr>
              <a:t>Friendship between deputies from different parties, based on the values of the PMU, becomes the first seed...</a:t>
            </a:r>
            <a:endParaRPr lang="de-DE" sz="4000" dirty="0">
              <a:solidFill>
                <a:schemeClr val="accent2">
                  <a:lumMod val="75000"/>
                </a:schemeClr>
              </a:solidFill>
            </a:endParaRPr>
          </a:p>
        </p:txBody>
      </p:sp>
    </p:spTree>
    <p:extLst>
      <p:ext uri="{BB962C8B-B14F-4D97-AF65-F5344CB8AC3E}">
        <p14:creationId xmlns:p14="http://schemas.microsoft.com/office/powerpoint/2010/main" val="3873722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548681"/>
            <a:ext cx="7772400" cy="1368151"/>
          </a:xfrm>
        </p:spPr>
        <p:txBody>
          <a:bodyPr>
            <a:normAutofit fontScale="90000"/>
          </a:bodyPr>
          <a:lstStyle/>
          <a:p>
            <a:br>
              <a:rPr lang="de-DE" b="1" dirty="0"/>
            </a:br>
            <a:r>
              <a:rPr lang="de-DE" b="1" dirty="0"/>
              <a:t>"</a:t>
            </a:r>
            <a:r>
              <a:rPr lang="de-DE" b="1" dirty="0" err="1"/>
              <a:t>Liberté</a:t>
            </a:r>
            <a:r>
              <a:rPr lang="de-DE" b="1" dirty="0"/>
              <a:t>, </a:t>
            </a:r>
            <a:r>
              <a:rPr lang="de-DE" b="1" dirty="0" err="1"/>
              <a:t>Egalité</a:t>
            </a:r>
            <a:r>
              <a:rPr lang="de-DE" b="1" dirty="0"/>
              <a:t>, </a:t>
            </a:r>
            <a:r>
              <a:rPr lang="de-DE" b="1" dirty="0" err="1"/>
              <a:t>Fraternité</a:t>
            </a:r>
            <a:r>
              <a:rPr lang="de-DE" b="1" dirty="0"/>
              <a:t>"</a:t>
            </a:r>
            <a:br>
              <a:rPr lang="de-DE" dirty="0"/>
            </a:br>
            <a:endParaRPr lang="de-DE" dirty="0"/>
          </a:p>
        </p:txBody>
      </p:sp>
      <p:sp>
        <p:nvSpPr>
          <p:cNvPr id="3" name="Untertitel 2"/>
          <p:cNvSpPr>
            <a:spLocks noGrp="1"/>
          </p:cNvSpPr>
          <p:nvPr>
            <p:ph type="subTitle" idx="1"/>
          </p:nvPr>
        </p:nvSpPr>
        <p:spPr>
          <a:xfrm>
            <a:off x="0" y="1772816"/>
            <a:ext cx="9144000" cy="5085184"/>
          </a:xfrm>
        </p:spPr>
        <p:txBody>
          <a:bodyPr>
            <a:normAutofit lnSpcReduction="10000"/>
          </a:bodyPr>
          <a:lstStyle/>
          <a:p>
            <a:r>
              <a:rPr lang="de-DE" sz="4000" dirty="0">
                <a:solidFill>
                  <a:schemeClr val="tx1"/>
                </a:solidFill>
              </a:rPr>
              <a:t>"Von den drei Idealen ist auf internationaler Ebene eines noch nicht verwirklicht:</a:t>
            </a:r>
            <a:br>
              <a:rPr lang="de-DE" sz="4000" dirty="0">
                <a:solidFill>
                  <a:schemeClr val="tx1"/>
                </a:solidFill>
              </a:rPr>
            </a:br>
            <a:r>
              <a:rPr lang="de-DE" sz="4000" dirty="0">
                <a:solidFill>
                  <a:schemeClr val="tx1"/>
                </a:solidFill>
              </a:rPr>
              <a:t>die Brüderlichkeit – </a:t>
            </a:r>
          </a:p>
          <a:p>
            <a:r>
              <a:rPr lang="de-DE" sz="4000" dirty="0">
                <a:solidFill>
                  <a:schemeClr val="tx1"/>
                </a:solidFill>
              </a:rPr>
              <a:t>heute würden wir sagen: </a:t>
            </a:r>
          </a:p>
          <a:p>
            <a:r>
              <a:rPr lang="de-DE" sz="4000" dirty="0">
                <a:solidFill>
                  <a:schemeClr val="tx1"/>
                </a:solidFill>
              </a:rPr>
              <a:t>die Geschwisterlichkeit„</a:t>
            </a:r>
          </a:p>
          <a:p>
            <a:br>
              <a:rPr lang="de-DE" dirty="0">
                <a:solidFill>
                  <a:schemeClr val="tx1"/>
                </a:solidFill>
              </a:rPr>
            </a:br>
            <a:r>
              <a:rPr lang="de-DE" sz="3000" i="1" dirty="0">
                <a:solidFill>
                  <a:schemeClr val="tx1"/>
                </a:solidFill>
              </a:rPr>
              <a:t>(Chiara Lubich, Gründerin der Fokolar-Bewegung)</a:t>
            </a:r>
            <a:br>
              <a:rPr lang="de-DE" sz="3000" i="1" dirty="0">
                <a:solidFill>
                  <a:schemeClr val="tx1"/>
                </a:solidFill>
              </a:rPr>
            </a:br>
            <a:endParaRPr lang="de-DE" sz="3000" i="1" dirty="0">
              <a:solidFill>
                <a:schemeClr val="tx1"/>
              </a:solidFill>
            </a:endParaRPr>
          </a:p>
        </p:txBody>
      </p:sp>
    </p:spTree>
    <p:extLst>
      <p:ext uri="{BB962C8B-B14F-4D97-AF65-F5344CB8AC3E}">
        <p14:creationId xmlns:p14="http://schemas.microsoft.com/office/powerpoint/2010/main" val="1053323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Political Movement for Unity (PMU) Begins in the Democratic Republic of the Congo"/>
          <p:cNvPicPr/>
          <p:nvPr/>
        </p:nvPicPr>
        <p:blipFill>
          <a:blip r:embed="rId2">
            <a:extLst>
              <a:ext uri="{28A0092B-C50C-407E-A947-70E740481C1C}">
                <a14:useLocalDpi xmlns:a14="http://schemas.microsoft.com/office/drawing/2010/main" val="0"/>
              </a:ext>
            </a:extLst>
          </a:blip>
          <a:srcRect/>
          <a:stretch>
            <a:fillRect/>
          </a:stretch>
        </p:blipFill>
        <p:spPr bwMode="auto">
          <a:xfrm>
            <a:off x="4536000" y="3501008"/>
            <a:ext cx="4608000" cy="3024000"/>
          </a:xfrm>
          <a:prstGeom prst="rect">
            <a:avLst/>
          </a:prstGeom>
          <a:noFill/>
          <a:ln>
            <a:noFill/>
          </a:ln>
        </p:spPr>
      </p:pic>
      <p:sp>
        <p:nvSpPr>
          <p:cNvPr id="2" name="Titel 1"/>
          <p:cNvSpPr>
            <a:spLocks noGrp="1"/>
          </p:cNvSpPr>
          <p:nvPr>
            <p:ph type="ctrTitle"/>
          </p:nvPr>
        </p:nvSpPr>
        <p:spPr>
          <a:xfrm flipV="1">
            <a:off x="755576" y="0"/>
            <a:ext cx="7772400" cy="188640"/>
          </a:xfrm>
        </p:spPr>
        <p:txBody>
          <a:bodyPr>
            <a:normAutofit fontScale="90000"/>
          </a:bodyPr>
          <a:lstStyle/>
          <a:p>
            <a:endParaRPr lang="de-DE" dirty="0"/>
          </a:p>
        </p:txBody>
      </p:sp>
      <p:sp>
        <p:nvSpPr>
          <p:cNvPr id="3" name="Untertitel 2"/>
          <p:cNvSpPr>
            <a:spLocks noGrp="1"/>
          </p:cNvSpPr>
          <p:nvPr>
            <p:ph type="subTitle" idx="1"/>
          </p:nvPr>
        </p:nvSpPr>
        <p:spPr>
          <a:xfrm>
            <a:off x="0" y="0"/>
            <a:ext cx="9144000" cy="7029400"/>
          </a:xfrm>
        </p:spPr>
        <p:txBody>
          <a:bodyPr>
            <a:normAutofit fontScale="92500" lnSpcReduction="10000"/>
          </a:bodyPr>
          <a:lstStyle/>
          <a:p>
            <a:pPr algn="l"/>
            <a:r>
              <a:rPr lang="en-GB" sz="4300" b="1" i="1" dirty="0">
                <a:solidFill>
                  <a:schemeClr val="tx1"/>
                </a:solidFill>
              </a:rPr>
              <a:t>“The Political Movement for Unity has begun in Kinshasa!</a:t>
            </a:r>
            <a:r>
              <a:rPr lang="en-GB" sz="4300" b="1" dirty="0">
                <a:solidFill>
                  <a:schemeClr val="tx1"/>
                </a:solidFill>
              </a:rPr>
              <a:t>”   </a:t>
            </a:r>
            <a:r>
              <a:rPr lang="en-GB" sz="4300" dirty="0">
                <a:solidFill>
                  <a:schemeClr val="tx1"/>
                </a:solidFill>
              </a:rPr>
              <a:t>With these words Deputy </a:t>
            </a:r>
            <a:r>
              <a:rPr lang="en-GB" sz="4300" dirty="0" err="1">
                <a:solidFill>
                  <a:schemeClr val="tx1"/>
                </a:solidFill>
              </a:rPr>
              <a:t>Dieudonné</a:t>
            </a:r>
            <a:r>
              <a:rPr lang="en-GB" sz="4300" dirty="0">
                <a:solidFill>
                  <a:schemeClr val="tx1"/>
                </a:solidFill>
              </a:rPr>
              <a:t> concluded the first meeting of the </a:t>
            </a:r>
            <a:r>
              <a:rPr lang="en-GB" sz="4300" dirty="0">
                <a:solidFill>
                  <a:schemeClr val="tx1"/>
                </a:solidFill>
                <a:hlinkClick r:id="rId3"/>
              </a:rPr>
              <a:t>Political Movement for Unity</a:t>
            </a:r>
            <a:r>
              <a:rPr lang="en-GB" sz="4300" dirty="0">
                <a:solidFill>
                  <a:schemeClr val="tx1"/>
                </a:solidFill>
              </a:rPr>
              <a:t> (PMU) in Kinshasa on, Oct. 29, 2016.</a:t>
            </a:r>
            <a:endParaRPr lang="de-DE" sz="4300" dirty="0">
              <a:solidFill>
                <a:schemeClr val="tx1"/>
              </a:solidFill>
            </a:endParaRPr>
          </a:p>
          <a:p>
            <a:pPr algn="l"/>
            <a:r>
              <a:rPr lang="en-GB" sz="4300" b="1" dirty="0">
                <a:solidFill>
                  <a:schemeClr val="tx1"/>
                </a:solidFill>
              </a:rPr>
              <a:t>They write</a:t>
            </a:r>
            <a:r>
              <a:rPr lang="en-GB" sz="4300" dirty="0">
                <a:solidFill>
                  <a:schemeClr val="tx1"/>
                </a:solidFill>
              </a:rPr>
              <a:t>: “The current political situation in the RDC is fragile. </a:t>
            </a:r>
            <a:r>
              <a:rPr lang="en-GB" sz="4300" dirty="0">
                <a:solidFill>
                  <a:schemeClr val="bg1"/>
                </a:solidFill>
              </a:rPr>
              <a:t>There are strong </a:t>
            </a:r>
            <a:r>
              <a:rPr lang="en-GB" sz="4300" dirty="0">
                <a:solidFill>
                  <a:schemeClr val="tx1"/>
                </a:solidFill>
              </a:rPr>
              <a:t>political and social </a:t>
            </a:r>
            <a:r>
              <a:rPr lang="en-GB" sz="4300" dirty="0">
                <a:solidFill>
                  <a:schemeClr val="bg1"/>
                </a:solidFill>
              </a:rPr>
              <a:t>tensions</a:t>
            </a:r>
            <a:r>
              <a:rPr lang="en-GB" sz="4300" dirty="0">
                <a:solidFill>
                  <a:srgbClr val="FFC000"/>
                </a:solidFill>
              </a:rPr>
              <a:t>. </a:t>
            </a:r>
            <a:r>
              <a:rPr lang="en-GB" sz="4300" dirty="0">
                <a:solidFill>
                  <a:schemeClr val="bg1"/>
                </a:solidFill>
              </a:rPr>
              <a:t>A few months </a:t>
            </a:r>
            <a:r>
              <a:rPr lang="en-GB" sz="4300" dirty="0">
                <a:solidFill>
                  <a:schemeClr val="tx1"/>
                </a:solidFill>
              </a:rPr>
              <a:t>ago, there were </a:t>
            </a:r>
            <a:r>
              <a:rPr lang="en-GB" sz="4300" dirty="0">
                <a:solidFill>
                  <a:schemeClr val="bg1"/>
                </a:solidFill>
              </a:rPr>
              <a:t>violent clashes in which </a:t>
            </a:r>
            <a:r>
              <a:rPr lang="en-GB" sz="4300" dirty="0">
                <a:solidFill>
                  <a:schemeClr val="tx1"/>
                </a:solidFill>
              </a:rPr>
              <a:t>some people died. </a:t>
            </a:r>
            <a:r>
              <a:rPr lang="en-GB" sz="4300" dirty="0">
                <a:solidFill>
                  <a:schemeClr val="bg1"/>
                </a:solidFill>
              </a:rPr>
              <a:t>The powers that be and </a:t>
            </a:r>
            <a:r>
              <a:rPr lang="en-GB" sz="4300" dirty="0">
                <a:solidFill>
                  <a:schemeClr val="tx1"/>
                </a:solidFill>
              </a:rPr>
              <a:t>the opposition </a:t>
            </a:r>
            <a:r>
              <a:rPr lang="en-GB" sz="4300" dirty="0">
                <a:solidFill>
                  <a:schemeClr val="bg1"/>
                </a:solidFill>
              </a:rPr>
              <a:t>sometimes become </a:t>
            </a:r>
            <a:r>
              <a:rPr lang="en-GB" sz="4300" dirty="0">
                <a:solidFill>
                  <a:schemeClr val="tx1"/>
                </a:solidFill>
              </a:rPr>
              <a:t>radicalized.”</a:t>
            </a:r>
            <a:endParaRPr lang="de-DE" sz="4300" dirty="0">
              <a:solidFill>
                <a:schemeClr val="tx1"/>
              </a:solidFill>
            </a:endParaRPr>
          </a:p>
          <a:p>
            <a:pPr algn="l"/>
            <a:endParaRPr lang="de-DE" dirty="0"/>
          </a:p>
        </p:txBody>
      </p:sp>
    </p:spTree>
    <p:extLst>
      <p:ext uri="{BB962C8B-B14F-4D97-AF65-F5344CB8AC3E}">
        <p14:creationId xmlns:p14="http://schemas.microsoft.com/office/powerpoint/2010/main" val="584808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flipV="1">
            <a:off x="457200" y="116632"/>
            <a:ext cx="8229600" cy="158006"/>
          </a:xfrm>
        </p:spPr>
        <p:txBody>
          <a:bodyPr>
            <a:normAutofit fontScale="90000"/>
          </a:bodyPr>
          <a:lstStyle/>
          <a:p>
            <a:endParaRPr lang="de-DE" dirty="0"/>
          </a:p>
        </p:txBody>
      </p:sp>
      <p:sp>
        <p:nvSpPr>
          <p:cNvPr id="3" name="Inhaltsplatzhalter 2"/>
          <p:cNvSpPr>
            <a:spLocks noGrp="1"/>
          </p:cNvSpPr>
          <p:nvPr>
            <p:ph idx="1"/>
          </p:nvPr>
        </p:nvSpPr>
        <p:spPr>
          <a:xfrm>
            <a:off x="0" y="0"/>
            <a:ext cx="9144000" cy="6741368"/>
          </a:xfrm>
        </p:spPr>
        <p:txBody>
          <a:bodyPr>
            <a:normAutofit fontScale="25000" lnSpcReduction="20000"/>
          </a:bodyPr>
          <a:lstStyle/>
          <a:p>
            <a:r>
              <a:rPr lang="en-GB" sz="16000" dirty="0"/>
              <a:t>Now, they dream of forming young people to be leaders in politics. As they said: it’s a matter of “training in the real politics, the politics that is based on values.”</a:t>
            </a:r>
          </a:p>
          <a:p>
            <a:pPr marL="0" indent="0" algn="ctr">
              <a:buNone/>
            </a:pPr>
            <a:endParaRPr lang="de-DE" sz="16000" dirty="0"/>
          </a:p>
          <a:p>
            <a:endParaRPr lang="en-US" sz="10000" b="1" dirty="0"/>
          </a:p>
          <a:p>
            <a:endParaRPr lang="en-US" sz="10000" b="1" dirty="0"/>
          </a:p>
          <a:p>
            <a:endParaRPr lang="en-US" b="1" dirty="0"/>
          </a:p>
          <a:p>
            <a:endParaRPr lang="en-US" b="1" dirty="0"/>
          </a:p>
          <a:p>
            <a:endParaRPr lang="en-US" b="1" dirty="0"/>
          </a:p>
          <a:p>
            <a:endParaRPr lang="en-US" b="1" dirty="0"/>
          </a:p>
          <a:p>
            <a:endParaRPr lang="en-US" b="1" dirty="0"/>
          </a:p>
          <a:p>
            <a:endParaRPr lang="en-US" sz="4100" dirty="0"/>
          </a:p>
          <a:p>
            <a:r>
              <a:rPr lang="en-US" sz="16000" dirty="0"/>
              <a:t>Training </a:t>
            </a:r>
            <a:r>
              <a:rPr lang="en-US" sz="16000" dirty="0" err="1"/>
              <a:t>programme</a:t>
            </a:r>
            <a:r>
              <a:rPr lang="en-US" sz="16000" dirty="0"/>
              <a:t> for East African Young people coming from Burundi, Rwanda, Uganda, Tanzania, Kenya, South Sudan and DRC.</a:t>
            </a:r>
            <a:endParaRPr lang="de-DE" sz="16000" dirty="0"/>
          </a:p>
          <a:p>
            <a:pPr marL="0" indent="0">
              <a:buNone/>
            </a:pPr>
            <a:r>
              <a:rPr lang="en-US" sz="14400" dirty="0"/>
              <a:t> </a:t>
            </a:r>
            <a:endParaRPr lang="de-DE" sz="14400" dirty="0"/>
          </a:p>
        </p:txBody>
      </p:sp>
      <p:pic>
        <p:nvPicPr>
          <p:cNvPr id="4" name="Grafik 3" descr="Training programme for East African Young"/>
          <p:cNvPicPr/>
          <p:nvPr/>
        </p:nvPicPr>
        <p:blipFill>
          <a:blip r:embed="rId2">
            <a:extLst>
              <a:ext uri="{28A0092B-C50C-407E-A947-70E740481C1C}">
                <a14:useLocalDpi xmlns:a14="http://schemas.microsoft.com/office/drawing/2010/main" val="0"/>
              </a:ext>
            </a:extLst>
          </a:blip>
          <a:srcRect/>
          <a:stretch>
            <a:fillRect/>
          </a:stretch>
        </p:blipFill>
        <p:spPr bwMode="auto">
          <a:xfrm>
            <a:off x="2640360" y="1988840"/>
            <a:ext cx="4176000" cy="2628000"/>
          </a:xfrm>
          <a:prstGeom prst="rect">
            <a:avLst/>
          </a:prstGeom>
          <a:noFill/>
          <a:ln>
            <a:noFill/>
          </a:ln>
        </p:spPr>
      </p:pic>
    </p:spTree>
    <p:extLst>
      <p:ext uri="{BB962C8B-B14F-4D97-AF65-F5344CB8AC3E}">
        <p14:creationId xmlns:p14="http://schemas.microsoft.com/office/powerpoint/2010/main" val="789118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60648"/>
            <a:ext cx="7772400" cy="936104"/>
          </a:xfrm>
        </p:spPr>
        <p:txBody>
          <a:bodyPr>
            <a:normAutofit fontScale="90000"/>
          </a:bodyPr>
          <a:lstStyle/>
          <a:p>
            <a:br>
              <a:rPr lang="de-DE" b="1" dirty="0"/>
            </a:br>
            <a:br>
              <a:rPr lang="de-DE" b="1" dirty="0"/>
            </a:br>
            <a:r>
              <a:rPr lang="de-DE" sz="4900" b="1" dirty="0"/>
              <a:t>Ausblick:</a:t>
            </a:r>
            <a:br>
              <a:rPr lang="de-DE" sz="4900" b="1" dirty="0"/>
            </a:br>
            <a:r>
              <a:rPr lang="de-DE" b="1" dirty="0"/>
              <a:t> </a:t>
            </a:r>
            <a:br>
              <a:rPr lang="de-DE" b="1" dirty="0"/>
            </a:br>
            <a:endParaRPr lang="de-DE" dirty="0"/>
          </a:p>
        </p:txBody>
      </p:sp>
      <p:sp>
        <p:nvSpPr>
          <p:cNvPr id="3" name="Untertitel 2"/>
          <p:cNvSpPr>
            <a:spLocks noGrp="1"/>
          </p:cNvSpPr>
          <p:nvPr>
            <p:ph type="subTitle" idx="1"/>
          </p:nvPr>
        </p:nvSpPr>
        <p:spPr>
          <a:xfrm>
            <a:off x="84379" y="908720"/>
            <a:ext cx="9036496" cy="5616624"/>
          </a:xfrm>
        </p:spPr>
        <p:txBody>
          <a:bodyPr/>
          <a:lstStyle/>
          <a:p>
            <a:endParaRPr lang="de-DE" dirty="0"/>
          </a:p>
          <a:p>
            <a:pPr algn="l"/>
            <a:r>
              <a:rPr lang="de-DE" sz="4400" dirty="0">
                <a:solidFill>
                  <a:schemeClr val="tx1"/>
                </a:solidFill>
              </a:rPr>
              <a:t>- Anfragen der Stadt</a:t>
            </a:r>
            <a:br>
              <a:rPr lang="de-DE" sz="4400" dirty="0">
                <a:solidFill>
                  <a:schemeClr val="tx1"/>
                </a:solidFill>
              </a:rPr>
            </a:br>
            <a:r>
              <a:rPr lang="de-DE" sz="4400" dirty="0">
                <a:solidFill>
                  <a:schemeClr val="tx1"/>
                </a:solidFill>
              </a:rPr>
              <a:t>- Europawahl</a:t>
            </a:r>
            <a:br>
              <a:rPr lang="de-DE" sz="4400" dirty="0">
                <a:solidFill>
                  <a:schemeClr val="tx1"/>
                </a:solidFill>
              </a:rPr>
            </a:br>
            <a:r>
              <a:rPr lang="de-DE" sz="4400" dirty="0">
                <a:solidFill>
                  <a:schemeClr val="tx1"/>
                </a:solidFill>
              </a:rPr>
              <a:t>- Kongress Januar 2019 am int. </a:t>
            </a:r>
            <a:r>
              <a:rPr lang="en-US" sz="4400" dirty="0" err="1">
                <a:solidFill>
                  <a:schemeClr val="tx1"/>
                </a:solidFill>
              </a:rPr>
              <a:t>Zentrum</a:t>
            </a:r>
            <a:r>
              <a:rPr lang="en-US" sz="4400" dirty="0">
                <a:solidFill>
                  <a:schemeClr val="tx1"/>
                </a:solidFill>
              </a:rPr>
              <a:t>:” Co-Governance in cities today”, 	EU-</a:t>
            </a:r>
            <a:r>
              <a:rPr lang="en-US" sz="4400" dirty="0" err="1">
                <a:solidFill>
                  <a:schemeClr val="tx1"/>
                </a:solidFill>
              </a:rPr>
              <a:t>Projekt</a:t>
            </a:r>
            <a:br>
              <a:rPr lang="de-DE" sz="4400" dirty="0">
                <a:solidFill>
                  <a:schemeClr val="tx1"/>
                </a:solidFill>
              </a:rPr>
            </a:br>
            <a:endParaRPr lang="de-DE" sz="4400" dirty="0">
              <a:solidFill>
                <a:schemeClr val="tx1"/>
              </a:solidFill>
            </a:endParaRPr>
          </a:p>
        </p:txBody>
      </p:sp>
      <p:sp>
        <p:nvSpPr>
          <p:cNvPr id="4" name="Textfeld 3">
            <a:extLst>
              <a:ext uri="{FF2B5EF4-FFF2-40B4-BE49-F238E27FC236}">
                <a16:creationId xmlns:a16="http://schemas.microsoft.com/office/drawing/2014/main" id="{B01C1D68-5F63-43D4-83F1-C16A7ABB6774}"/>
              </a:ext>
            </a:extLst>
          </p:cNvPr>
          <p:cNvSpPr txBox="1"/>
          <p:nvPr/>
        </p:nvSpPr>
        <p:spPr>
          <a:xfrm>
            <a:off x="5724128" y="6148375"/>
            <a:ext cx="3023456" cy="369332"/>
          </a:xfrm>
          <a:prstGeom prst="rect">
            <a:avLst/>
          </a:prstGeom>
          <a:noFill/>
        </p:spPr>
        <p:txBody>
          <a:bodyPr wrap="none" rtlCol="0">
            <a:spAutoFit/>
          </a:bodyPr>
          <a:lstStyle/>
          <a:p>
            <a:r>
              <a:rPr lang="de-DE" sz="1400" dirty="0"/>
              <a:t>(alle Fotos privat oder www.mppu.org</a:t>
            </a:r>
            <a:r>
              <a:rPr lang="de-DE" dirty="0"/>
              <a:t>)</a:t>
            </a:r>
          </a:p>
        </p:txBody>
      </p:sp>
    </p:spTree>
    <p:extLst>
      <p:ext uri="{BB962C8B-B14F-4D97-AF65-F5344CB8AC3E}">
        <p14:creationId xmlns:p14="http://schemas.microsoft.com/office/powerpoint/2010/main" val="2082562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548681"/>
            <a:ext cx="7772400" cy="3051770"/>
          </a:xfrm>
        </p:spPr>
        <p:txBody>
          <a:bodyPr/>
          <a:lstStyle/>
          <a:p>
            <a:r>
              <a:rPr lang="de-DE" dirty="0"/>
              <a:t>Forum </a:t>
            </a:r>
            <a:br>
              <a:rPr lang="de-DE" dirty="0"/>
            </a:br>
            <a:r>
              <a:rPr lang="de-DE" dirty="0"/>
              <a:t>Politik und Geschwisterlichkeit</a:t>
            </a:r>
          </a:p>
        </p:txBody>
      </p:sp>
      <p:sp>
        <p:nvSpPr>
          <p:cNvPr id="3" name="Untertitel 2"/>
          <p:cNvSpPr>
            <a:spLocks noGrp="1"/>
          </p:cNvSpPr>
          <p:nvPr>
            <p:ph type="subTitle" idx="1"/>
          </p:nvPr>
        </p:nvSpPr>
        <p:spPr>
          <a:xfrm>
            <a:off x="1187624" y="2924944"/>
            <a:ext cx="6912768" cy="2713856"/>
          </a:xfrm>
        </p:spPr>
        <p:txBody>
          <a:bodyPr/>
          <a:lstStyle/>
          <a:p>
            <a:endParaRPr lang="de-DE" dirty="0"/>
          </a:p>
          <a:p>
            <a:r>
              <a:rPr lang="de-DE" sz="4000" dirty="0" err="1">
                <a:solidFill>
                  <a:schemeClr val="tx1"/>
                </a:solidFill>
              </a:rPr>
              <a:t>Movimento</a:t>
            </a:r>
            <a:r>
              <a:rPr lang="de-DE" sz="4000" dirty="0">
                <a:solidFill>
                  <a:schemeClr val="tx1"/>
                </a:solidFill>
              </a:rPr>
              <a:t> </a:t>
            </a:r>
            <a:r>
              <a:rPr lang="de-DE" sz="4000" dirty="0" err="1">
                <a:solidFill>
                  <a:schemeClr val="tx1"/>
                </a:solidFill>
              </a:rPr>
              <a:t>politico</a:t>
            </a:r>
            <a:r>
              <a:rPr lang="de-DE" sz="4000" dirty="0">
                <a:solidFill>
                  <a:schemeClr val="tx1"/>
                </a:solidFill>
              </a:rPr>
              <a:t> per </a:t>
            </a:r>
            <a:r>
              <a:rPr lang="de-DE" sz="4000" dirty="0" err="1">
                <a:solidFill>
                  <a:schemeClr val="tx1"/>
                </a:solidFill>
              </a:rPr>
              <a:t>l‘unità</a:t>
            </a:r>
            <a:endParaRPr lang="de-DE" sz="4000" dirty="0">
              <a:solidFill>
                <a:schemeClr val="tx1"/>
              </a:solidFill>
            </a:endParaRPr>
          </a:p>
          <a:p>
            <a:r>
              <a:rPr lang="de-DE" sz="4000" dirty="0">
                <a:solidFill>
                  <a:schemeClr val="tx1"/>
                </a:solidFill>
              </a:rPr>
              <a:t>Politics </a:t>
            </a:r>
            <a:r>
              <a:rPr lang="de-DE" sz="4000" dirty="0" err="1">
                <a:solidFill>
                  <a:schemeClr val="tx1"/>
                </a:solidFill>
              </a:rPr>
              <a:t>for</a:t>
            </a:r>
            <a:r>
              <a:rPr lang="de-DE" sz="4000" dirty="0">
                <a:solidFill>
                  <a:schemeClr val="tx1"/>
                </a:solidFill>
              </a:rPr>
              <a:t> </a:t>
            </a:r>
            <a:r>
              <a:rPr lang="de-DE" sz="4000" dirty="0" err="1">
                <a:solidFill>
                  <a:schemeClr val="tx1"/>
                </a:solidFill>
              </a:rPr>
              <a:t>unity</a:t>
            </a:r>
            <a:endParaRPr lang="de-DE" sz="4000"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476672"/>
            <a:ext cx="1478814" cy="144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6397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flipV="1">
            <a:off x="765733" y="3331"/>
            <a:ext cx="7772400" cy="209661"/>
          </a:xfrm>
        </p:spPr>
        <p:txBody>
          <a:bodyPr>
            <a:normAutofit fontScale="90000"/>
          </a:bodyPr>
          <a:lstStyle/>
          <a:p>
            <a:endParaRPr lang="de-DE" dirty="0"/>
          </a:p>
        </p:txBody>
      </p:sp>
      <p:sp>
        <p:nvSpPr>
          <p:cNvPr id="3" name="Untertitel 2"/>
          <p:cNvSpPr>
            <a:spLocks noGrp="1"/>
          </p:cNvSpPr>
          <p:nvPr>
            <p:ph type="subTitle" idx="1"/>
          </p:nvPr>
        </p:nvSpPr>
        <p:spPr>
          <a:xfrm>
            <a:off x="107504" y="260648"/>
            <a:ext cx="9036496" cy="6597352"/>
          </a:xfrm>
        </p:spPr>
        <p:txBody>
          <a:bodyPr/>
          <a:lstStyle/>
          <a:p>
            <a:r>
              <a:rPr lang="de-DE" sz="4000" dirty="0">
                <a:solidFill>
                  <a:schemeClr val="tx1"/>
                </a:solidFill>
              </a:rPr>
              <a:t>Das Forum Politik und Geschwisterlichkeit ist eine Initiative der Fokolar-Bewegung und Teil der </a:t>
            </a:r>
          </a:p>
          <a:p>
            <a:r>
              <a:rPr lang="de-DE" sz="4000" dirty="0">
                <a:solidFill>
                  <a:schemeClr val="tx1"/>
                </a:solidFill>
              </a:rPr>
              <a:t>internationalen politischen Bewegung </a:t>
            </a:r>
          </a:p>
          <a:p>
            <a:r>
              <a:rPr lang="de-DE" sz="4000" dirty="0">
                <a:solidFill>
                  <a:schemeClr val="tx1"/>
                </a:solidFill>
              </a:rPr>
              <a:t>"</a:t>
            </a:r>
            <a:r>
              <a:rPr lang="de-DE" sz="4000" dirty="0" err="1">
                <a:solidFill>
                  <a:schemeClr val="tx1"/>
                </a:solidFill>
              </a:rPr>
              <a:t>Movimento</a:t>
            </a:r>
            <a:r>
              <a:rPr lang="de-DE" sz="4000" dirty="0">
                <a:solidFill>
                  <a:schemeClr val="tx1"/>
                </a:solidFill>
              </a:rPr>
              <a:t> </a:t>
            </a:r>
            <a:r>
              <a:rPr lang="de-DE" sz="4000" dirty="0" err="1">
                <a:solidFill>
                  <a:schemeClr val="tx1"/>
                </a:solidFill>
              </a:rPr>
              <a:t>politico</a:t>
            </a:r>
            <a:r>
              <a:rPr lang="de-DE" sz="4000" dirty="0">
                <a:solidFill>
                  <a:schemeClr val="tx1"/>
                </a:solidFill>
              </a:rPr>
              <a:t> per </a:t>
            </a:r>
            <a:r>
              <a:rPr lang="de-DE" sz="4000" dirty="0" err="1">
                <a:solidFill>
                  <a:schemeClr val="tx1"/>
                </a:solidFill>
              </a:rPr>
              <a:t>l'unità</a:t>
            </a:r>
            <a:r>
              <a:rPr lang="de-DE" sz="4000" dirty="0">
                <a:solidFill>
                  <a:schemeClr val="tx1"/>
                </a:solidFill>
              </a:rPr>
              <a:t>", </a:t>
            </a:r>
          </a:p>
          <a:p>
            <a:r>
              <a:rPr lang="de-DE" sz="4000" dirty="0">
                <a:solidFill>
                  <a:schemeClr val="tx1"/>
                </a:solidFill>
              </a:rPr>
              <a:t>die 1996 in Italien von Chiara Lubich, </a:t>
            </a:r>
          </a:p>
          <a:p>
            <a:r>
              <a:rPr lang="de-DE" sz="4000" dirty="0">
                <a:solidFill>
                  <a:schemeClr val="tx1"/>
                </a:solidFill>
              </a:rPr>
              <a:t>der Gründerin der Fokolar-Bewegung, </a:t>
            </a:r>
          </a:p>
          <a:p>
            <a:r>
              <a:rPr lang="de-DE" sz="4000" dirty="0">
                <a:solidFill>
                  <a:schemeClr val="tx1"/>
                </a:solidFill>
              </a:rPr>
              <a:t>angeregt wurde.</a:t>
            </a:r>
          </a:p>
        </p:txBody>
      </p:sp>
    </p:spTree>
    <p:extLst>
      <p:ext uri="{BB962C8B-B14F-4D97-AF65-F5344CB8AC3E}">
        <p14:creationId xmlns:p14="http://schemas.microsoft.com/office/powerpoint/2010/main" val="3522897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70912"/>
            <a:ext cx="7772400" cy="45719"/>
          </a:xfrm>
        </p:spPr>
        <p:txBody>
          <a:bodyPr>
            <a:normAutofit fontScale="90000"/>
          </a:bodyPr>
          <a:lstStyle/>
          <a:p>
            <a:endParaRPr lang="de-DE" dirty="0"/>
          </a:p>
        </p:txBody>
      </p:sp>
      <p:sp>
        <p:nvSpPr>
          <p:cNvPr id="3" name="Untertitel 2"/>
          <p:cNvSpPr>
            <a:spLocks noGrp="1"/>
          </p:cNvSpPr>
          <p:nvPr>
            <p:ph type="subTitle" idx="1"/>
          </p:nvPr>
        </p:nvSpPr>
        <p:spPr>
          <a:xfrm>
            <a:off x="107504" y="0"/>
            <a:ext cx="9036496" cy="6858000"/>
          </a:xfrm>
        </p:spPr>
        <p:txBody>
          <a:bodyPr>
            <a:normAutofit lnSpcReduction="10000"/>
          </a:bodyPr>
          <a:lstStyle/>
          <a:p>
            <a:pPr algn="l"/>
            <a:r>
              <a:rPr lang="de-DE" sz="4000" dirty="0">
                <a:solidFill>
                  <a:schemeClr val="tx1"/>
                </a:solidFill>
              </a:rPr>
              <a:t>Gemeinsame Basis ist, </a:t>
            </a:r>
          </a:p>
          <a:p>
            <a:pPr algn="l"/>
            <a:r>
              <a:rPr lang="de-DE" sz="4000" dirty="0">
                <a:solidFill>
                  <a:schemeClr val="tx1"/>
                </a:solidFill>
              </a:rPr>
              <a:t>- die Identität des Anderen, </a:t>
            </a:r>
          </a:p>
          <a:p>
            <a:pPr algn="l"/>
            <a:r>
              <a:rPr lang="de-DE" sz="4000" dirty="0">
                <a:solidFill>
                  <a:schemeClr val="tx1"/>
                </a:solidFill>
              </a:rPr>
              <a:t>der anderen Partei, des anderen Volkes </a:t>
            </a:r>
          </a:p>
          <a:p>
            <a:pPr algn="l"/>
            <a:r>
              <a:rPr lang="de-DE" sz="4000" dirty="0">
                <a:solidFill>
                  <a:schemeClr val="tx1"/>
                </a:solidFill>
              </a:rPr>
              <a:t>wie die eigene zu achten. </a:t>
            </a:r>
          </a:p>
          <a:p>
            <a:pPr algn="l"/>
            <a:r>
              <a:rPr lang="de-DE" sz="4000" dirty="0">
                <a:solidFill>
                  <a:schemeClr val="tx1"/>
                </a:solidFill>
              </a:rPr>
              <a:t>- Das Forum bietet Raum, sich gegenseitig kennen und schätzen zu lernen, </a:t>
            </a:r>
          </a:p>
          <a:p>
            <a:pPr algn="l"/>
            <a:r>
              <a:rPr lang="de-DE" sz="4000" dirty="0">
                <a:solidFill>
                  <a:schemeClr val="tx1"/>
                </a:solidFill>
              </a:rPr>
              <a:t>- die Anliegen und Ziele des Anderen </a:t>
            </a:r>
          </a:p>
          <a:p>
            <a:pPr algn="l"/>
            <a:r>
              <a:rPr lang="de-DE" sz="4000" dirty="0">
                <a:solidFill>
                  <a:schemeClr val="tx1"/>
                </a:solidFill>
              </a:rPr>
              <a:t>besser zu verstehen und gemeinsam über Parteigrenzen hinweg neue Ideen und Lösungswege zu entdecken. </a:t>
            </a:r>
          </a:p>
          <a:p>
            <a:pPr algn="l"/>
            <a:endParaRPr lang="de-DE" sz="3600" dirty="0">
              <a:solidFill>
                <a:schemeClr val="tx1"/>
              </a:solidFill>
            </a:endParaRPr>
          </a:p>
        </p:txBody>
      </p:sp>
    </p:spTree>
    <p:extLst>
      <p:ext uri="{BB962C8B-B14F-4D97-AF65-F5344CB8AC3E}">
        <p14:creationId xmlns:p14="http://schemas.microsoft.com/office/powerpoint/2010/main" val="2128046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1094"/>
            <a:ext cx="7772400" cy="45719"/>
          </a:xfrm>
        </p:spPr>
        <p:txBody>
          <a:bodyPr>
            <a:normAutofit fontScale="90000"/>
          </a:bodyPr>
          <a:lstStyle/>
          <a:p>
            <a:endParaRPr lang="de-DE"/>
          </a:p>
        </p:txBody>
      </p:sp>
      <p:sp>
        <p:nvSpPr>
          <p:cNvPr id="3" name="Untertitel 2"/>
          <p:cNvSpPr>
            <a:spLocks noGrp="1"/>
          </p:cNvSpPr>
          <p:nvPr>
            <p:ph type="subTitle" idx="1"/>
          </p:nvPr>
        </p:nvSpPr>
        <p:spPr>
          <a:xfrm>
            <a:off x="0" y="0"/>
            <a:ext cx="9144000" cy="6858000"/>
          </a:xfrm>
        </p:spPr>
        <p:txBody>
          <a:bodyPr>
            <a:normAutofit fontScale="77500" lnSpcReduction="20000"/>
          </a:bodyPr>
          <a:lstStyle/>
          <a:p>
            <a:pPr algn="l"/>
            <a:r>
              <a:rPr lang="de-DE" sz="5200" b="1" dirty="0">
                <a:solidFill>
                  <a:schemeClr val="tx1"/>
                </a:solidFill>
              </a:rPr>
              <a:t>Ziele:</a:t>
            </a:r>
          </a:p>
          <a:p>
            <a:pPr algn="l"/>
            <a:r>
              <a:rPr lang="de-DE" sz="5200" dirty="0">
                <a:solidFill>
                  <a:schemeClr val="tx1"/>
                </a:solidFill>
              </a:rPr>
              <a:t>1. dazu beizutragen, den Lebensstil der Geschwisterlichkeit in Politik und Gesellschaft zu konkretisieren und zum Frieden und zur Einheit der Völker beizutragen; </a:t>
            </a:r>
          </a:p>
          <a:p>
            <a:pPr algn="l"/>
            <a:endParaRPr lang="de-DE" sz="5200" dirty="0">
              <a:solidFill>
                <a:schemeClr val="tx1"/>
              </a:solidFill>
            </a:endParaRPr>
          </a:p>
          <a:p>
            <a:pPr algn="l"/>
            <a:r>
              <a:rPr lang="de-DE" sz="5200" dirty="0">
                <a:solidFill>
                  <a:schemeClr val="tx1"/>
                </a:solidFill>
              </a:rPr>
              <a:t>2. politisches Handeln in den Dienst aller zu stellen, zum Wohl des Gemeinwesens, mit einem besonderen Augenmerk für die Bedürfnisse der schwächsten Mitglieder; </a:t>
            </a:r>
          </a:p>
          <a:p>
            <a:pPr algn="l"/>
            <a:br>
              <a:rPr lang="de-DE" sz="4700" dirty="0">
                <a:solidFill>
                  <a:schemeClr val="tx1"/>
                </a:solidFill>
              </a:rPr>
            </a:br>
            <a:endParaRPr lang="de-DE" sz="4700" b="1" dirty="0">
              <a:solidFill>
                <a:schemeClr val="tx1"/>
              </a:solidFill>
            </a:endParaRPr>
          </a:p>
        </p:txBody>
      </p:sp>
    </p:spTree>
    <p:extLst>
      <p:ext uri="{BB962C8B-B14F-4D97-AF65-F5344CB8AC3E}">
        <p14:creationId xmlns:p14="http://schemas.microsoft.com/office/powerpoint/2010/main" val="1592519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5720"/>
            <a:ext cx="7772400" cy="45719"/>
          </a:xfrm>
        </p:spPr>
        <p:txBody>
          <a:bodyPr>
            <a:normAutofit fontScale="90000"/>
          </a:bodyPr>
          <a:lstStyle/>
          <a:p>
            <a:endParaRPr lang="de-DE" dirty="0"/>
          </a:p>
        </p:txBody>
      </p:sp>
      <p:sp>
        <p:nvSpPr>
          <p:cNvPr id="3" name="Untertitel 2"/>
          <p:cNvSpPr>
            <a:spLocks noGrp="1"/>
          </p:cNvSpPr>
          <p:nvPr>
            <p:ph type="subTitle" idx="1"/>
          </p:nvPr>
        </p:nvSpPr>
        <p:spPr>
          <a:xfrm>
            <a:off x="0" y="0"/>
            <a:ext cx="9144000" cy="6858000"/>
          </a:xfrm>
        </p:spPr>
        <p:txBody>
          <a:bodyPr>
            <a:noAutofit/>
          </a:bodyPr>
          <a:lstStyle/>
          <a:p>
            <a:pPr marL="571500" lvl="2" indent="-571500" algn="l">
              <a:buFontTx/>
              <a:buChar char="-"/>
            </a:pPr>
            <a:endParaRPr lang="de-DE" sz="3800" dirty="0">
              <a:solidFill>
                <a:schemeClr val="tx1"/>
              </a:solidFill>
            </a:endParaRPr>
          </a:p>
          <a:p>
            <a:pPr marL="0" lvl="2" algn="l"/>
            <a:r>
              <a:rPr lang="de-DE" sz="4000" dirty="0">
                <a:solidFill>
                  <a:schemeClr val="tx1"/>
                </a:solidFill>
              </a:rPr>
              <a:t>3. den Dialog zwischen Engagierten verschiedener Parteien, zwischen </a:t>
            </a:r>
            <a:r>
              <a:rPr lang="de-DE" sz="4000" dirty="0" err="1">
                <a:solidFill>
                  <a:schemeClr val="tx1"/>
                </a:solidFill>
              </a:rPr>
              <a:t>BürgerInnen</a:t>
            </a:r>
            <a:r>
              <a:rPr lang="de-DE" sz="4000" dirty="0">
                <a:solidFill>
                  <a:schemeClr val="tx1"/>
                </a:solidFill>
              </a:rPr>
              <a:t> und </a:t>
            </a:r>
            <a:r>
              <a:rPr lang="de-DE" sz="4000" dirty="0" err="1">
                <a:solidFill>
                  <a:schemeClr val="tx1"/>
                </a:solidFill>
              </a:rPr>
              <a:t>PolitikerInnen</a:t>
            </a:r>
            <a:r>
              <a:rPr lang="de-DE" sz="4000" dirty="0">
                <a:solidFill>
                  <a:schemeClr val="tx1"/>
                </a:solidFill>
              </a:rPr>
              <a:t>, zwischen politischen und öffentlichen Institutionen zu fördern und sich für offene, ehrliche und faire demokratische Auseinandersetzungen einzusetzen.</a:t>
            </a:r>
          </a:p>
          <a:p>
            <a:pPr algn="l"/>
            <a:br>
              <a:rPr lang="de-DE" sz="4000" dirty="0">
                <a:solidFill>
                  <a:schemeClr val="tx1"/>
                </a:solidFill>
              </a:rPr>
            </a:br>
            <a:endParaRPr lang="de-DE" sz="4000" dirty="0"/>
          </a:p>
        </p:txBody>
      </p:sp>
    </p:spTree>
    <p:extLst>
      <p:ext uri="{BB962C8B-B14F-4D97-AF65-F5344CB8AC3E}">
        <p14:creationId xmlns:p14="http://schemas.microsoft.com/office/powerpoint/2010/main" val="3939206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5720"/>
            <a:ext cx="7772400" cy="45719"/>
          </a:xfrm>
        </p:spPr>
        <p:txBody>
          <a:bodyPr>
            <a:normAutofit fontScale="90000"/>
          </a:bodyPr>
          <a:lstStyle/>
          <a:p>
            <a:endParaRPr lang="de-DE" dirty="0"/>
          </a:p>
        </p:txBody>
      </p:sp>
      <p:sp>
        <p:nvSpPr>
          <p:cNvPr id="3" name="Untertitel 2"/>
          <p:cNvSpPr>
            <a:spLocks noGrp="1"/>
          </p:cNvSpPr>
          <p:nvPr>
            <p:ph type="subTitle" idx="1"/>
          </p:nvPr>
        </p:nvSpPr>
        <p:spPr>
          <a:xfrm>
            <a:off x="0" y="116632"/>
            <a:ext cx="9252520" cy="6741368"/>
          </a:xfrm>
        </p:spPr>
        <p:txBody>
          <a:bodyPr>
            <a:normAutofit/>
          </a:bodyPr>
          <a:lstStyle/>
          <a:p>
            <a:endParaRPr lang="de-DE" dirty="0">
              <a:solidFill>
                <a:schemeClr val="tx1"/>
              </a:solidFill>
            </a:endParaRPr>
          </a:p>
          <a:p>
            <a:pPr algn="l"/>
            <a:r>
              <a:rPr lang="de-DE" sz="4000" dirty="0">
                <a:solidFill>
                  <a:schemeClr val="tx1"/>
                </a:solidFill>
              </a:rPr>
              <a:t>4. Brücken zu bauen zwischen Personen und Generationen, sozialen Schichten und Völkern, auch ethnischer und religiöser Unterschiede; </a:t>
            </a:r>
          </a:p>
          <a:p>
            <a:pPr algn="l"/>
            <a:br>
              <a:rPr lang="de-DE" sz="4000" dirty="0">
                <a:solidFill>
                  <a:schemeClr val="tx1"/>
                </a:solidFill>
              </a:rPr>
            </a:br>
            <a:r>
              <a:rPr lang="de-DE" sz="4000" dirty="0">
                <a:solidFill>
                  <a:schemeClr val="tx1"/>
                </a:solidFill>
              </a:rPr>
              <a:t>5. Jugendliche an Politik heran zu führen und sie zu  Engagement zu befähigen. </a:t>
            </a:r>
            <a:br>
              <a:rPr lang="de-DE" sz="4000" dirty="0">
                <a:solidFill>
                  <a:schemeClr val="tx1"/>
                </a:solidFill>
              </a:rPr>
            </a:br>
            <a:endParaRPr lang="de-DE" sz="4000" dirty="0"/>
          </a:p>
        </p:txBody>
      </p:sp>
    </p:spTree>
    <p:extLst>
      <p:ext uri="{BB962C8B-B14F-4D97-AF65-F5344CB8AC3E}">
        <p14:creationId xmlns:p14="http://schemas.microsoft.com/office/powerpoint/2010/main" val="1760926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flipV="1">
            <a:off x="685800" y="0"/>
            <a:ext cx="7772400" cy="188640"/>
          </a:xfrm>
        </p:spPr>
        <p:txBody>
          <a:bodyPr>
            <a:normAutofit fontScale="90000"/>
          </a:bodyPr>
          <a:lstStyle/>
          <a:p>
            <a:endParaRPr lang="de-DE" dirty="0"/>
          </a:p>
        </p:txBody>
      </p:sp>
      <p:sp>
        <p:nvSpPr>
          <p:cNvPr id="3" name="Untertitel 2"/>
          <p:cNvSpPr>
            <a:spLocks noGrp="1"/>
          </p:cNvSpPr>
          <p:nvPr>
            <p:ph type="subTitle" idx="1"/>
          </p:nvPr>
        </p:nvSpPr>
        <p:spPr>
          <a:xfrm>
            <a:off x="0" y="0"/>
            <a:ext cx="9280104" cy="7029400"/>
          </a:xfrm>
        </p:spPr>
        <p:txBody>
          <a:bodyPr>
            <a:normAutofit lnSpcReduction="10000"/>
          </a:bodyPr>
          <a:lstStyle/>
          <a:p>
            <a:endParaRPr lang="de-DE" sz="2800" dirty="0"/>
          </a:p>
          <a:p>
            <a:r>
              <a:rPr lang="de-DE" sz="4000" dirty="0">
                <a:solidFill>
                  <a:schemeClr val="tx1"/>
                </a:solidFill>
              </a:rPr>
              <a:t>Regelmäßiges Treffen: Impuls am Morgen</a:t>
            </a:r>
            <a:br>
              <a:rPr lang="de-DE" sz="4000" dirty="0">
                <a:solidFill>
                  <a:schemeClr val="tx1"/>
                </a:solidFill>
              </a:rPr>
            </a:br>
            <a:endParaRPr lang="de-DE" sz="4000" dirty="0">
              <a:solidFill>
                <a:schemeClr val="tx1"/>
              </a:solidFill>
            </a:endParaRPr>
          </a:p>
          <a:p>
            <a:r>
              <a:rPr lang="de-DE" sz="4000" dirty="0">
                <a:solidFill>
                  <a:schemeClr val="tx1"/>
                </a:solidFill>
              </a:rPr>
              <a:t>Teilnehmer sind Menschen aus Politik und Verwaltung aus den gängigen 4 Parteien, unterschiedlicher Konfessionen oder ohne religiösen Bezug, aber alle überzeugt von den oben genannten Grundwerten. </a:t>
            </a:r>
          </a:p>
          <a:p>
            <a:endParaRPr lang="de-DE" sz="4000" dirty="0">
              <a:solidFill>
                <a:schemeClr val="tx1"/>
              </a:solidFill>
            </a:endParaRPr>
          </a:p>
          <a:p>
            <a:r>
              <a:rPr lang="de-DE" sz="4000" dirty="0">
                <a:solidFill>
                  <a:schemeClr val="tx1"/>
                </a:solidFill>
              </a:rPr>
              <a:t>Sie drücken es oft anders aus:</a:t>
            </a:r>
            <a:br>
              <a:rPr lang="de-DE" sz="4000" dirty="0">
                <a:solidFill>
                  <a:schemeClr val="tx1"/>
                </a:solidFill>
              </a:rPr>
            </a:br>
            <a:endParaRPr lang="de-DE" sz="4000" dirty="0">
              <a:solidFill>
                <a:schemeClr val="tx1"/>
              </a:solidFill>
            </a:endParaRPr>
          </a:p>
        </p:txBody>
      </p:sp>
    </p:spTree>
    <p:extLst>
      <p:ext uri="{BB962C8B-B14F-4D97-AF65-F5344CB8AC3E}">
        <p14:creationId xmlns:p14="http://schemas.microsoft.com/office/powerpoint/2010/main" val="3312489824"/>
      </p:ext>
    </p:extLst>
  </p:cSld>
  <p:clrMapOvr>
    <a:masterClrMapping/>
  </p:clrMapOvr>
</p:sld>
</file>

<file path=ppt/theme/theme1.xml><?xml version="1.0" encoding="utf-8"?>
<a:theme xmlns:a="http://schemas.openxmlformats.org/drawingml/2006/main" name="Larissa">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0</TotalTime>
  <Words>954</Words>
  <Application>Microsoft Office PowerPoint</Application>
  <PresentationFormat>Bildschirmpräsentation (4:3)</PresentationFormat>
  <Paragraphs>87</Paragraphs>
  <Slides>22</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22</vt:i4>
      </vt:variant>
    </vt:vector>
  </HeadingPairs>
  <TitlesOfParts>
    <vt:vector size="25" baseType="lpstr">
      <vt:lpstr>Arial</vt:lpstr>
      <vt:lpstr>Calibri</vt:lpstr>
      <vt:lpstr>Larissa</vt:lpstr>
      <vt:lpstr>      Zwochauer Gespräche  „Grundwerte  -  den Werten auf den Grund gehen“</vt:lpstr>
      <vt:lpstr> "Liberté, Egalité, Fraternité" </vt:lpstr>
      <vt:lpstr>Forum  Politik und Geschwisterlichkeit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International</vt:lpstr>
      <vt:lpstr>Internationale Erfahrungen</vt:lpstr>
      <vt:lpstr> The 5th MPPU school in Corea has ended </vt:lpstr>
      <vt:lpstr>Afrika - Kongo</vt:lpstr>
      <vt:lpstr>PowerPoint-Präsentation</vt:lpstr>
      <vt:lpstr>PowerPoint-Präsentation</vt:lpstr>
      <vt:lpstr>  Ausblick: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Forum  Politik und Geschwisterlichkeit</dc:title>
  <dc:creator>Ursula</dc:creator>
  <cp:lastModifiedBy>Adelheid Dörpinghaus</cp:lastModifiedBy>
  <cp:revision>50</cp:revision>
  <dcterms:created xsi:type="dcterms:W3CDTF">2018-10-16T16:30:17Z</dcterms:created>
  <dcterms:modified xsi:type="dcterms:W3CDTF">2021-08-17T14:59:35Z</dcterms:modified>
</cp:coreProperties>
</file>